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4" r:id="rId2"/>
    <p:sldId id="258" r:id="rId3"/>
    <p:sldId id="259" r:id="rId4"/>
    <p:sldId id="260" r:id="rId5"/>
    <p:sldId id="289" r:id="rId6"/>
    <p:sldId id="290" r:id="rId7"/>
    <p:sldId id="280" r:id="rId8"/>
    <p:sldId id="291" r:id="rId9"/>
    <p:sldId id="261" r:id="rId10"/>
    <p:sldId id="262" r:id="rId11"/>
    <p:sldId id="269" r:id="rId12"/>
    <p:sldId id="263" r:id="rId13"/>
    <p:sldId id="264" r:id="rId14"/>
    <p:sldId id="28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660033"/>
    <a:srgbClr val="006666"/>
    <a:srgbClr val="FF0066"/>
    <a:srgbClr val="A50021"/>
    <a:srgbClr val="FF3300"/>
    <a:srgbClr val="00808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48" autoAdjust="0"/>
    <p:restoredTop sz="94660"/>
  </p:normalViewPr>
  <p:slideViewPr>
    <p:cSldViewPr snapToGrid="0">
      <p:cViewPr varScale="1">
        <p:scale>
          <a:sx n="55" d="100"/>
          <a:sy n="55" d="100"/>
        </p:scale>
        <p:origin x="63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BE78-E5CC-44DC-8B79-87EE3E9E0F72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88C71-7315-4279-9302-AFBE250CD7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BE78-E5CC-44DC-8B79-87EE3E9E0F72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88C71-7315-4279-9302-AFBE250CD7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BE78-E5CC-44DC-8B79-87EE3E9E0F72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88C71-7315-4279-9302-AFBE250CD7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BE78-E5CC-44DC-8B79-87EE3E9E0F72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88C71-7315-4279-9302-AFBE250CD7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BE78-E5CC-44DC-8B79-87EE3E9E0F72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88C71-7315-4279-9302-AFBE250CD7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BE78-E5CC-44DC-8B79-87EE3E9E0F72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88C71-7315-4279-9302-AFBE250CD7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BE78-E5CC-44DC-8B79-87EE3E9E0F72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88C71-7315-4279-9302-AFBE250CD7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BE78-E5CC-44DC-8B79-87EE3E9E0F72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88C71-7315-4279-9302-AFBE250CD7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BE78-E5CC-44DC-8B79-87EE3E9E0F72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88C71-7315-4279-9302-AFBE250CD7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BE78-E5CC-44DC-8B79-87EE3E9E0F72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88C71-7315-4279-9302-AFBE250CD7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BE78-E5CC-44DC-8B79-87EE3E9E0F72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88C71-7315-4279-9302-AFBE250CD7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7BE78-E5CC-44DC-8B79-87EE3E9E0F72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88C71-7315-4279-9302-AFBE250CD79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ln>
            <a:noFill/>
          </a:ln>
        </p:spPr>
      </p:pic>
      <p:sp>
        <p:nvSpPr>
          <p:cNvPr id="16388" name="TextBox 9"/>
          <p:cNvSpPr txBox="1">
            <a:spLocks noChangeArrowheads="1"/>
          </p:cNvSpPr>
          <p:nvPr/>
        </p:nvSpPr>
        <p:spPr bwMode="auto">
          <a:xfrm>
            <a:off x="5368530" y="3082529"/>
            <a:ext cx="184731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100">
              <a:latin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0171" y="2333935"/>
            <a:ext cx="1022617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6600" b="1" u="sng" dirty="0">
                <a:ln w="28575">
                  <a:solidFill>
                    <a:srgbClr val="002060"/>
                  </a:solidFill>
                </a:ln>
                <a:solidFill>
                  <a:srgbClr val="FFCC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Lesson 5</a:t>
            </a:r>
            <a:r>
              <a:rPr lang="en-US" sz="6600" b="1" dirty="0">
                <a:ln w="28575">
                  <a:solidFill>
                    <a:srgbClr val="002060"/>
                  </a:solidFill>
                </a:ln>
                <a:solidFill>
                  <a:srgbClr val="FFCC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language focus </a:t>
            </a:r>
            <a:endParaRPr lang="en-US" sz="6600" dirty="0">
              <a:ln w="28575">
                <a:solidFill>
                  <a:srgbClr val="002060"/>
                </a:solidFill>
              </a:ln>
              <a:solidFill>
                <a:srgbClr val="FFCC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734394" y="1046238"/>
            <a:ext cx="7453002" cy="1107996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6600" b="1" dirty="0">
                <a:ln w="28575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tencil" panose="040409050D0802020404" pitchFamily="82" charset="0"/>
                <a:cs typeface="Times New Roman" panose="02020603050405020304" pitchFamily="18" charset="0"/>
              </a:rPr>
              <a:t>UNIT 2: </a:t>
            </a:r>
            <a:r>
              <a:rPr lang="en-US" sz="6600" b="1" dirty="0">
                <a:ln w="28575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Stencil" panose="040409050D0802020404" pitchFamily="82" charset="0"/>
                <a:ea typeface="MS Mincho" panose="02020609040205080304" pitchFamily="49" charset="-128"/>
              </a:rPr>
              <a:t>days</a:t>
            </a:r>
            <a:r>
              <a:rPr lang="en-US" altLang="en-US" sz="6600" b="1" dirty="0">
                <a:ln w="28575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Stencil" panose="040409050D0802020404" pitchFamily="82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B63496-2283-40F7-A60D-AEE33A4D7973}"/>
              </a:ext>
            </a:extLst>
          </p:cNvPr>
          <p:cNvSpPr txBox="1"/>
          <p:nvPr/>
        </p:nvSpPr>
        <p:spPr>
          <a:xfrm>
            <a:off x="0" y="12931"/>
            <a:ext cx="12055876" cy="685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White Wallpaper - Hình nền trắng - Hình nền máy tính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3458" y="266210"/>
            <a:ext cx="1053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006666"/>
                </a:solidFill>
                <a:latin typeface="Bodoni MT Black" panose="02070A03080606020203" pitchFamily="18" charset="0"/>
              </a:rPr>
              <a:t>AT</a:t>
            </a:r>
          </a:p>
        </p:txBody>
      </p:sp>
      <p:grpSp>
        <p:nvGrpSpPr>
          <p:cNvPr id="53" name="Group 52"/>
          <p:cNvGrpSpPr/>
          <p:nvPr/>
        </p:nvGrpSpPr>
        <p:grpSpPr>
          <a:xfrm>
            <a:off x="1567670" y="128930"/>
            <a:ext cx="13199151" cy="646331"/>
            <a:chOff x="1567670" y="128930"/>
            <a:chExt cx="13199151" cy="646331"/>
          </a:xfrm>
        </p:grpSpPr>
        <p:sp>
          <p:nvSpPr>
            <p:cNvPr id="6" name="TextBox 5"/>
            <p:cNvSpPr txBox="1"/>
            <p:nvPr/>
          </p:nvSpPr>
          <p:spPr>
            <a:xfrm>
              <a:off x="2898758" y="128930"/>
              <a:ext cx="118680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i="1" dirty="0">
                  <a:solidFill>
                    <a:srgbClr val="0066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 </a:t>
              </a:r>
              <a:r>
                <a:rPr lang="en-US" sz="3600" b="1" i="1" dirty="0" err="1">
                  <a:solidFill>
                    <a:srgbClr val="0066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p.m</a:t>
              </a:r>
              <a:r>
                <a:rPr lang="en-US" sz="3600" b="1" i="1" dirty="0">
                  <a:solidFill>
                    <a:srgbClr val="0066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12 o’clock,….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V="1">
              <a:off x="1567670" y="421318"/>
              <a:ext cx="1331088" cy="292387"/>
            </a:xfrm>
            <a:prstGeom prst="straightConnector1">
              <a:avLst/>
            </a:prstGeom>
            <a:ln w="19050">
              <a:solidFill>
                <a:srgbClr val="00666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/>
          <p:cNvGrpSpPr/>
          <p:nvPr/>
        </p:nvGrpSpPr>
        <p:grpSpPr>
          <a:xfrm>
            <a:off x="1563787" y="717532"/>
            <a:ext cx="8309418" cy="1553411"/>
            <a:chOff x="1563787" y="717532"/>
            <a:chExt cx="8309418" cy="1553411"/>
          </a:xfrm>
        </p:grpSpPr>
        <p:sp>
          <p:nvSpPr>
            <p:cNvPr id="8" name="TextBox 7"/>
            <p:cNvSpPr txBox="1"/>
            <p:nvPr/>
          </p:nvSpPr>
          <p:spPr>
            <a:xfrm>
              <a:off x="3009418" y="1624612"/>
              <a:ext cx="68637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i="1" dirty="0">
                  <a:solidFill>
                    <a:srgbClr val="0066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night, Christmas, weekend,….</a:t>
              </a:r>
            </a:p>
          </p:txBody>
        </p:sp>
        <p:cxnSp>
          <p:nvCxnSpPr>
            <p:cNvPr id="11" name="Straight Arrow Connector 10"/>
            <p:cNvCxnSpPr>
              <a:endCxn id="8" idx="1"/>
            </p:cNvCxnSpPr>
            <p:nvPr/>
          </p:nvCxnSpPr>
          <p:spPr>
            <a:xfrm>
              <a:off x="1563787" y="717532"/>
              <a:ext cx="1445631" cy="1230246"/>
            </a:xfrm>
            <a:prstGeom prst="straightConnector1">
              <a:avLst/>
            </a:prstGeom>
            <a:ln w="19050">
              <a:solidFill>
                <a:srgbClr val="00666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/>
          <p:cNvGrpSpPr/>
          <p:nvPr/>
        </p:nvGrpSpPr>
        <p:grpSpPr>
          <a:xfrm>
            <a:off x="1567670" y="719377"/>
            <a:ext cx="8250844" cy="761380"/>
            <a:chOff x="1567670" y="719377"/>
            <a:chExt cx="8250844" cy="761380"/>
          </a:xfrm>
        </p:grpSpPr>
        <p:sp>
          <p:nvSpPr>
            <p:cNvPr id="7" name="TextBox 6"/>
            <p:cNvSpPr txBox="1"/>
            <p:nvPr/>
          </p:nvSpPr>
          <p:spPr>
            <a:xfrm>
              <a:off x="3009418" y="834426"/>
              <a:ext cx="68090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i="1" dirty="0">
                  <a:solidFill>
                    <a:srgbClr val="0066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breakfast, lunch,….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1567670" y="719377"/>
              <a:ext cx="1441748" cy="392197"/>
            </a:xfrm>
            <a:prstGeom prst="straightConnector1">
              <a:avLst/>
            </a:prstGeom>
            <a:ln w="19050">
              <a:solidFill>
                <a:srgbClr val="00666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496262" y="2706416"/>
            <a:ext cx="1053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0000CC"/>
                </a:solidFill>
                <a:latin typeface="Bodoni MT Black" panose="02070A03080606020203" pitchFamily="18" charset="0"/>
              </a:rPr>
              <a:t>ON</a:t>
            </a:r>
          </a:p>
        </p:txBody>
      </p:sp>
      <p:grpSp>
        <p:nvGrpSpPr>
          <p:cNvPr id="56" name="Group 55"/>
          <p:cNvGrpSpPr/>
          <p:nvPr/>
        </p:nvGrpSpPr>
        <p:grpSpPr>
          <a:xfrm>
            <a:off x="1721034" y="2633592"/>
            <a:ext cx="13309811" cy="646331"/>
            <a:chOff x="1721034" y="2633592"/>
            <a:chExt cx="13309811" cy="646331"/>
          </a:xfrm>
        </p:grpSpPr>
        <p:cxnSp>
          <p:nvCxnSpPr>
            <p:cNvPr id="20" name="Straight Arrow Connector 19"/>
            <p:cNvCxnSpPr/>
            <p:nvPr/>
          </p:nvCxnSpPr>
          <p:spPr>
            <a:xfrm flipV="1">
              <a:off x="1721034" y="2965006"/>
              <a:ext cx="1331088" cy="292387"/>
            </a:xfrm>
            <a:prstGeom prst="straightConnector1">
              <a:avLst/>
            </a:prstGeom>
            <a:ln w="1905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3162782" y="2633592"/>
              <a:ext cx="118680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i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Sunday, Sunday morning, Christmas Day….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1717151" y="3261220"/>
            <a:ext cx="9382030" cy="1363454"/>
            <a:chOff x="1717151" y="3261220"/>
            <a:chExt cx="9382030" cy="1363454"/>
          </a:xfrm>
        </p:grpSpPr>
        <p:cxnSp>
          <p:nvCxnSpPr>
            <p:cNvPr id="21" name="Straight Arrow Connector 20"/>
            <p:cNvCxnSpPr/>
            <p:nvPr/>
          </p:nvCxnSpPr>
          <p:spPr>
            <a:xfrm>
              <a:off x="1717151" y="3261220"/>
              <a:ext cx="1334971" cy="999897"/>
            </a:xfrm>
            <a:prstGeom prst="straightConnector1">
              <a:avLst/>
            </a:prstGeom>
            <a:ln w="1905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3219715" y="3978343"/>
              <a:ext cx="787946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(the) weekend, holiday, ….</a:t>
              </a: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1717151" y="3259194"/>
            <a:ext cx="7044741" cy="695210"/>
            <a:chOff x="1717151" y="3259194"/>
            <a:chExt cx="7044741" cy="695210"/>
          </a:xfrm>
        </p:grpSpPr>
        <p:cxnSp>
          <p:nvCxnSpPr>
            <p:cNvPr id="22" name="Straight Arrow Connector 21"/>
            <p:cNvCxnSpPr/>
            <p:nvPr/>
          </p:nvCxnSpPr>
          <p:spPr>
            <a:xfrm>
              <a:off x="1717151" y="3259194"/>
              <a:ext cx="1459860" cy="386989"/>
            </a:xfrm>
            <a:prstGeom prst="straightConnector1">
              <a:avLst/>
            </a:prstGeom>
            <a:ln w="1905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3298641" y="3308073"/>
              <a:ext cx="546325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22</a:t>
              </a:r>
              <a:r>
                <a:rPr lang="en-US" sz="3600" b="1" baseline="30000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nd</a:t>
              </a:r>
              <a:r>
                <a:rPr lang="en-US" sz="36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September 2020, ….</a:t>
              </a: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487437" y="5233388"/>
            <a:ext cx="1053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3300"/>
                </a:solidFill>
                <a:latin typeface="Bodoni MT Black" panose="02070A03080606020203" pitchFamily="18" charset="0"/>
              </a:rPr>
              <a:t>IN</a:t>
            </a:r>
          </a:p>
        </p:txBody>
      </p:sp>
      <p:grpSp>
        <p:nvGrpSpPr>
          <p:cNvPr id="61" name="Group 60"/>
          <p:cNvGrpSpPr/>
          <p:nvPr/>
        </p:nvGrpSpPr>
        <p:grpSpPr>
          <a:xfrm>
            <a:off x="1554962" y="5599643"/>
            <a:ext cx="6819228" cy="1190470"/>
            <a:chOff x="1554962" y="5599643"/>
            <a:chExt cx="6819228" cy="1190470"/>
          </a:xfrm>
        </p:grpSpPr>
        <p:cxnSp>
          <p:nvCxnSpPr>
            <p:cNvPr id="28" name="Straight Arrow Connector 27"/>
            <p:cNvCxnSpPr/>
            <p:nvPr/>
          </p:nvCxnSpPr>
          <p:spPr>
            <a:xfrm>
              <a:off x="1554962" y="5599643"/>
              <a:ext cx="1613224" cy="776412"/>
            </a:xfrm>
            <a:prstGeom prst="straightConnector1">
              <a:avLst/>
            </a:prstGeom>
            <a:ln w="19050">
              <a:solidFill>
                <a:srgbClr val="FF33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3324736" y="6143782"/>
              <a:ext cx="504945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i="1" dirty="0">
                  <a:solidFill>
                    <a:srgbClr val="FF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 minutes, 2 weeks, ….</a:t>
              </a: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1558845" y="4941000"/>
            <a:ext cx="13733928" cy="654818"/>
            <a:chOff x="1558845" y="4941000"/>
            <a:chExt cx="13733928" cy="654818"/>
          </a:xfrm>
        </p:grpSpPr>
        <p:cxnSp>
          <p:nvCxnSpPr>
            <p:cNvPr id="27" name="Straight Arrow Connector 26"/>
            <p:cNvCxnSpPr>
              <a:endCxn id="43" idx="1"/>
            </p:cNvCxnSpPr>
            <p:nvPr/>
          </p:nvCxnSpPr>
          <p:spPr>
            <a:xfrm flipV="1">
              <a:off x="1558845" y="5264166"/>
              <a:ext cx="1865865" cy="331652"/>
            </a:xfrm>
            <a:prstGeom prst="straightConnector1">
              <a:avLst/>
            </a:prstGeom>
            <a:ln w="19050">
              <a:solidFill>
                <a:srgbClr val="FF33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3424710" y="4941000"/>
              <a:ext cx="118680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i="1" dirty="0">
                  <a:solidFill>
                    <a:srgbClr val="FF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October, 2012, …</a:t>
              </a: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1554962" y="5587331"/>
            <a:ext cx="13737812" cy="646331"/>
            <a:chOff x="1554962" y="5587331"/>
            <a:chExt cx="13737812" cy="646331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1554962" y="5597617"/>
              <a:ext cx="1743679" cy="203315"/>
            </a:xfrm>
            <a:prstGeom prst="straightConnector1">
              <a:avLst/>
            </a:prstGeom>
            <a:ln w="19050">
              <a:solidFill>
                <a:srgbClr val="FF33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3424711" y="5587331"/>
              <a:ext cx="118680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i="1" dirty="0">
                  <a:solidFill>
                    <a:srgbClr val="FF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the summer / winter / ….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39240" y="720354"/>
            <a:ext cx="9387840" cy="1687565"/>
          </a:xfrm>
          <a:prstGeom prst="rect">
            <a:avLst/>
          </a:prstGeom>
          <a:noFill/>
        </p:spPr>
        <p:txBody>
          <a:bodyPr wrap="square">
            <a:prstTxWarp prst="textChevron">
              <a:avLst/>
            </a:prstTxWarp>
            <a:spAutoFit/>
          </a:bodyPr>
          <a:lstStyle/>
          <a:p>
            <a:r>
              <a:rPr lang="en-US" sz="6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Forte" panose="03060902040502070203" pitchFamily="66" charset="0"/>
                <a:ea typeface="MS Mincho" panose="02020609040205080304" pitchFamily="49" charset="-128"/>
              </a:rPr>
              <a:t>Pair-work </a:t>
            </a:r>
            <a:endParaRPr lang="en-US" sz="6600" b="1" dirty="0">
              <a:ln w="38100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Forte" panose="03060902040502070203" pitchFamily="66" charset="0"/>
            </a:endParaRPr>
          </a:p>
        </p:txBody>
      </p:sp>
      <p:pic>
        <p:nvPicPr>
          <p:cNvPr id="2052" name="Picture 4" descr="Pair Work Clipart – Clipartxtras throughout Student Partner Clipart »  Clipart Stati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29"/>
          <a:stretch>
            <a:fillRect/>
          </a:stretch>
        </p:blipFill>
        <p:spPr bwMode="auto">
          <a:xfrm>
            <a:off x="2118359" y="2651760"/>
            <a:ext cx="7595167" cy="420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12192000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b="1" i="0" dirty="0">
                <a:solidFill>
                  <a:srgbClr val="FF0000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Write questions with words from the grid</a:t>
            </a:r>
            <a:r>
              <a:rPr lang="en-US" sz="3600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</p:txBody>
      </p:sp>
      <p:graphicFrame>
        <p:nvGraphicFramePr>
          <p:cNvPr id="6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065180"/>
              </p:ext>
            </p:extLst>
          </p:nvPr>
        </p:nvGraphicFramePr>
        <p:xfrm>
          <a:off x="555585" y="937550"/>
          <a:ext cx="10938075" cy="5340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6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6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46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53296"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CELEBRATE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 TO BED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3296"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LIKE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3296"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YOUR PARENTS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HELP AT HOME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3296"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YOUR BEST FRIEND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YOUR TEACHER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3296"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COOKING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HOW OFTEN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4939" y="819105"/>
            <a:ext cx="13134372" cy="54613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3600" b="1" dirty="0">
                <a:solidFill>
                  <a:srgbClr val="242021"/>
                </a:solidFill>
                <a:effectLst/>
                <a:latin typeface="Britannic Bold" panose="020B0903060703020204" pitchFamily="34" charset="0"/>
                <a:ea typeface="MS Mincho" panose="02020609040205080304" pitchFamily="49" charset="-128"/>
                <a:cs typeface="Aharoni" panose="02010803020104030203" pitchFamily="2" charset="-79"/>
              </a:rPr>
              <a:t>1. I prefer lucky money.            				_____                               </a:t>
            </a:r>
            <a:br>
              <a:rPr lang="en-US" sz="3600" b="1" dirty="0">
                <a:solidFill>
                  <a:srgbClr val="242021"/>
                </a:solidFill>
                <a:effectLst/>
                <a:latin typeface="Britannic Bold" panose="020B0903060703020204" pitchFamily="34" charset="0"/>
                <a:ea typeface="MS Mincho" panose="02020609040205080304" pitchFamily="49" charset="-128"/>
                <a:cs typeface="Aharoni" panose="02010803020104030203" pitchFamily="2" charset="-79"/>
              </a:rPr>
            </a:br>
            <a:r>
              <a:rPr lang="en-US" sz="3600" b="1" dirty="0">
                <a:solidFill>
                  <a:srgbClr val="242021"/>
                </a:solidFill>
                <a:effectLst/>
                <a:latin typeface="Britannic Bold" panose="020B0903060703020204" pitchFamily="34" charset="0"/>
                <a:ea typeface="MS Mincho" panose="02020609040205080304" pitchFamily="49" charset="-128"/>
                <a:cs typeface="Aharoni" panose="02010803020104030203" pitchFamily="2" charset="-79"/>
              </a:rPr>
              <a:t>2. I like reading, but she likes chatting online.     _____ </a:t>
            </a:r>
            <a:br>
              <a:rPr lang="en-US" sz="3600" b="1" dirty="0">
                <a:solidFill>
                  <a:srgbClr val="242021"/>
                </a:solidFill>
                <a:effectLst/>
                <a:latin typeface="Britannic Bold" panose="020B0903060703020204" pitchFamily="34" charset="0"/>
                <a:ea typeface="MS Mincho" panose="02020609040205080304" pitchFamily="49" charset="-128"/>
                <a:cs typeface="Aharoni" panose="02010803020104030203" pitchFamily="2" charset="-79"/>
              </a:rPr>
            </a:br>
            <a:r>
              <a:rPr lang="en-US" sz="3600" b="1" dirty="0">
                <a:solidFill>
                  <a:srgbClr val="242021"/>
                </a:solidFill>
                <a:effectLst/>
                <a:latin typeface="Britannic Bold" panose="020B0903060703020204" pitchFamily="34" charset="0"/>
                <a:ea typeface="MS Mincho" panose="02020609040205080304" pitchFamily="49" charset="-128"/>
                <a:cs typeface="Aharoni" panose="02010803020104030203" pitchFamily="2" charset="-79"/>
              </a:rPr>
              <a:t>3. She loves oranges but hates apples.                _____</a:t>
            </a:r>
            <a:br>
              <a:rPr lang="en-US" sz="3600" b="1" dirty="0">
                <a:solidFill>
                  <a:srgbClr val="242021"/>
                </a:solidFill>
                <a:effectLst/>
                <a:latin typeface="Britannic Bold" panose="020B0903060703020204" pitchFamily="34" charset="0"/>
                <a:ea typeface="MS Mincho" panose="02020609040205080304" pitchFamily="49" charset="-128"/>
                <a:cs typeface="Aharoni" panose="02010803020104030203" pitchFamily="2" charset="-79"/>
              </a:rPr>
            </a:br>
            <a:r>
              <a:rPr lang="en-US" sz="3600" b="1" dirty="0">
                <a:solidFill>
                  <a:srgbClr val="242021"/>
                </a:solidFill>
                <a:effectLst/>
                <a:latin typeface="Britannic Bold" panose="020B0903060703020204" pitchFamily="34" charset="0"/>
                <a:ea typeface="MS Mincho" panose="02020609040205080304" pitchFamily="49" charset="-128"/>
                <a:cs typeface="Aharoni" panose="02010803020104030203" pitchFamily="2" charset="-79"/>
              </a:rPr>
              <a:t>4. She and I eat apples.                                      </a:t>
            </a:r>
            <a:r>
              <a:rPr lang="en-US" sz="3600" b="1" dirty="0">
                <a:solidFill>
                  <a:srgbClr val="242021"/>
                </a:solidFill>
                <a:latin typeface="Britannic Bold" panose="020B0903060703020204" pitchFamily="34" charset="0"/>
                <a:ea typeface="MS Mincho" panose="02020609040205080304" pitchFamily="49" charset="-128"/>
                <a:cs typeface="Aharoni" panose="02010803020104030203" pitchFamily="2" charset="-79"/>
              </a:rPr>
              <a:t>_____</a:t>
            </a:r>
            <a:r>
              <a:rPr lang="en-US" sz="3600" b="1" dirty="0">
                <a:solidFill>
                  <a:srgbClr val="242021"/>
                </a:solidFill>
                <a:effectLst/>
                <a:latin typeface="Britannic Bold" panose="020B0903060703020204" pitchFamily="34" charset="0"/>
                <a:ea typeface="MS Mincho" panose="02020609040205080304" pitchFamily="49" charset="-128"/>
                <a:cs typeface="Aharoni" panose="02010803020104030203" pitchFamily="2" charset="-79"/>
              </a:rPr>
              <a:t>    </a:t>
            </a:r>
            <a:br>
              <a:rPr lang="en-US" sz="3600" b="1" dirty="0">
                <a:solidFill>
                  <a:srgbClr val="242021"/>
                </a:solidFill>
                <a:effectLst/>
                <a:latin typeface="Britannic Bold" panose="020B0903060703020204" pitchFamily="34" charset="0"/>
                <a:ea typeface="MS Mincho" panose="02020609040205080304" pitchFamily="49" charset="-128"/>
                <a:cs typeface="Aharoni" panose="02010803020104030203" pitchFamily="2" charset="-79"/>
              </a:rPr>
            </a:br>
            <a:r>
              <a:rPr lang="en-US" sz="3600" b="1" dirty="0">
                <a:solidFill>
                  <a:srgbClr val="242021"/>
                </a:solidFill>
                <a:effectLst/>
                <a:latin typeface="Britannic Bold" panose="020B0903060703020204" pitchFamily="34" charset="0"/>
                <a:ea typeface="MS Mincho" panose="02020609040205080304" pitchFamily="49" charset="-128"/>
                <a:cs typeface="Aharoni" panose="02010803020104030203" pitchFamily="2" charset="-79"/>
              </a:rPr>
              <a:t>5. She plays football, and he likes it. 			_____</a:t>
            </a:r>
            <a:endParaRPr lang="en-US" sz="3600" dirty="0">
              <a:latin typeface="Britannic Bold" panose="020B0903060703020204" pitchFamily="34" charset="0"/>
              <a:cs typeface="Aharoni" panose="02010803020104030203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12192000" cy="64633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  <a:effectLst/>
                <a:latin typeface="Arial Rounded MT Bold" panose="020F0704030504030204" pitchFamily="34" charset="0"/>
                <a:ea typeface="MS Mincho" panose="02020609040205080304" pitchFamily="49" charset="-128"/>
              </a:rPr>
              <a:t>Choose and tick (</a:t>
            </a:r>
            <a:r>
              <a:rPr lang="en-US" sz="3600" b="1" dirty="0">
                <a:solidFill>
                  <a:srgbClr val="FFFF00"/>
                </a:solidFill>
                <a:effectLst/>
                <a:latin typeface="Arial Rounded MT Bold" panose="020F0704030504030204" pitchFamily="34" charset="0"/>
                <a:ea typeface="MS Mincho" panose="02020609040205080304" pitchFamily="49" charset="-128"/>
                <a:cs typeface="Segoe UI Symbol" panose="020B0502040204020203" pitchFamily="34" charset="0"/>
              </a:rPr>
              <a:t>✓</a:t>
            </a:r>
            <a:r>
              <a:rPr lang="en-US" sz="3600" b="1" dirty="0">
                <a:solidFill>
                  <a:srgbClr val="FFFF00"/>
                </a:solidFill>
                <a:effectLst/>
                <a:latin typeface="Arial Rounded MT Bold" panose="020F0704030504030204" pitchFamily="34" charset="0"/>
                <a:ea typeface="MS Mincho" panose="02020609040205080304" pitchFamily="49" charset="-128"/>
              </a:rPr>
              <a:t>) the simple sentences</a:t>
            </a:r>
            <a:endParaRPr lang="en-US" sz="36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548394" y="1080488"/>
            <a:ext cx="89896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i="1" dirty="0">
                <a:solidFill>
                  <a:srgbClr val="C00000"/>
                </a:solidFill>
                <a:effectLst/>
                <a:latin typeface="Britannic Bold" panose="020B0903060703020204" pitchFamily="34" charset="0"/>
                <a:ea typeface="MS Mincho" panose="02020609040205080304" pitchFamily="49" charset="-128"/>
                <a:cs typeface="Aharoni" panose="02010803020104030203" pitchFamily="2" charset="-79"/>
              </a:rPr>
              <a:t>√  </a:t>
            </a:r>
            <a:endParaRPr lang="en-US" sz="4000" i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548394" y="4361741"/>
            <a:ext cx="89896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i="1" dirty="0">
                <a:solidFill>
                  <a:srgbClr val="C00000"/>
                </a:solidFill>
                <a:effectLst/>
                <a:latin typeface="Britannic Bold" panose="020B0903060703020204" pitchFamily="34" charset="0"/>
                <a:ea typeface="MS Mincho" panose="02020609040205080304" pitchFamily="49" charset="-128"/>
                <a:cs typeface="Aharoni" panose="02010803020104030203" pitchFamily="2" charset="-79"/>
              </a:rPr>
              <a:t>√  </a:t>
            </a:r>
            <a:endParaRPr lang="en-US" sz="4000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2" name="Picture 6" descr="550 L góc phụ kiện &lt;3 l ý tưởng | portfolio covers, hình xăm harry potter,  thiệp mời đám cưới vint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924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WordArt 2"/>
          <p:cNvSpPr>
            <a:spLocks noChangeArrowheads="1" noChangeShapeType="1" noTextEdit="1"/>
          </p:cNvSpPr>
          <p:nvPr/>
        </p:nvSpPr>
        <p:spPr bwMode="auto">
          <a:xfrm>
            <a:off x="3683297" y="1189210"/>
            <a:ext cx="4572000" cy="9620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/>
          <a:lstStyle/>
          <a:p>
            <a:pPr algn="ctr"/>
            <a:r>
              <a:rPr lang="en-US" sz="6500" b="1" kern="10" dirty="0">
                <a:ln w="9525">
                  <a:solidFill>
                    <a:srgbClr val="0000FF"/>
                  </a:solidFill>
                  <a:round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  <a:cs typeface="Gisha" panose="020B0502040204020203" pitchFamily="34" charset="-79"/>
              </a:rPr>
              <a:t>Homework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54547" y="2551837"/>
            <a:ext cx="9482906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81025" algn="l"/>
              </a:tabLst>
            </a:pP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- </a:t>
            </a:r>
            <a:r>
              <a:rPr lang="en-US" sz="4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Learn by heart all structures.</a:t>
            </a:r>
            <a:endParaRPr lang="en-US" sz="4400" b="1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r>
              <a:rPr lang="en-US" sz="4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- Write a short paragraph about what you do in a day. </a:t>
            </a:r>
            <a:endParaRPr lang="en-US" sz="4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12192000" cy="584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Match questions 1–5 with answers a–e</a:t>
            </a:r>
            <a:endParaRPr lang="en-US" sz="3200" dirty="0"/>
          </a:p>
        </p:txBody>
      </p:sp>
      <p:graphicFrame>
        <p:nvGraphicFramePr>
          <p:cNvPr id="3" name="Table 4"/>
          <p:cNvGraphicFramePr>
            <a:graphicFrameLocks noGrp="1"/>
          </p:cNvGraphicFramePr>
          <p:nvPr/>
        </p:nvGraphicFramePr>
        <p:xfrm>
          <a:off x="406401" y="946064"/>
          <a:ext cx="11399520" cy="54009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01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98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07459">
                <a:tc>
                  <a:txBody>
                    <a:bodyPr/>
                    <a:lstStyle/>
                    <a:p>
                      <a:pPr marL="514350" indent="-514350">
                        <a:buAutoNum type="arabicParenR"/>
                      </a:pPr>
                      <a:r>
                        <a:rPr lang="en-US" sz="3400" b="1" i="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What presents do you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3400" b="1" i="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    prefer?</a:t>
                      </a:r>
                      <a:r>
                        <a:rPr lang="en-US" sz="3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a) </a:t>
                      </a:r>
                      <a:r>
                        <a:rPr lang="en-US" sz="3400" b="1" i="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No, I don’t</a:t>
                      </a:r>
                      <a:r>
                        <a:rPr lang="en-US" sz="3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9903">
                <a:tc>
                  <a:txBody>
                    <a:bodyPr/>
                    <a:lstStyle/>
                    <a:p>
                      <a:r>
                        <a:rPr lang="en-US" sz="3400" b="1" i="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2) Where do you eat?</a:t>
                      </a:r>
                      <a:r>
                        <a:rPr lang="en-US" sz="3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b) </a:t>
                      </a:r>
                      <a:r>
                        <a:rPr lang="en-US" sz="3400" b="1" i="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I prefer lucky money</a:t>
                      </a:r>
                      <a:r>
                        <a:rPr lang="en-US" sz="3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7459">
                <a:tc>
                  <a:txBody>
                    <a:bodyPr/>
                    <a:lstStyle/>
                    <a:p>
                      <a:r>
                        <a:rPr lang="en-US" sz="3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3) </a:t>
                      </a:r>
                      <a:r>
                        <a:rPr lang="en-US" sz="3400" b="1" i="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Who does she invite?</a:t>
                      </a:r>
                      <a:r>
                        <a:rPr lang="en-US" sz="3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c) </a:t>
                      </a:r>
                      <a:r>
                        <a:rPr lang="en-US" sz="3400" b="1" i="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At my grandmother’s house</a:t>
                      </a:r>
                      <a:r>
                        <a:rPr lang="en-US" sz="3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7459">
                <a:tc>
                  <a:txBody>
                    <a:bodyPr/>
                    <a:lstStyle/>
                    <a:p>
                      <a:r>
                        <a:rPr lang="en-US" sz="3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4) </a:t>
                      </a:r>
                      <a:r>
                        <a:rPr lang="en-US" sz="3400" b="1" i="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Does the lion stop at all </a:t>
                      </a:r>
                    </a:p>
                    <a:p>
                      <a:r>
                        <a:rPr lang="en-US" sz="3400" b="1" i="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of the restaurants?</a:t>
                      </a:r>
                      <a:r>
                        <a:rPr lang="en-US" sz="3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d) </a:t>
                      </a:r>
                      <a:r>
                        <a:rPr lang="en-US" sz="3400" b="1" i="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Yes, it does</a:t>
                      </a:r>
                      <a:r>
                        <a:rPr lang="en-US" sz="3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7459">
                <a:tc>
                  <a:txBody>
                    <a:bodyPr/>
                    <a:lstStyle/>
                    <a:p>
                      <a:r>
                        <a:rPr lang="en-US" sz="3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5) </a:t>
                      </a:r>
                      <a:r>
                        <a:rPr lang="en-US" sz="3400" b="1" i="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Do you like fireworks?</a:t>
                      </a:r>
                      <a:r>
                        <a:rPr lang="en-US" sz="3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en-US" sz="3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</a:br>
                      <a:endParaRPr lang="en-US" sz="3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e) </a:t>
                      </a:r>
                      <a:r>
                        <a:rPr lang="en-US" sz="3400" b="1" i="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All the family</a:t>
                      </a:r>
                      <a:r>
                        <a:rPr lang="en-US" sz="34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4" name="Straight Arrow Connector 3"/>
          <p:cNvCxnSpPr/>
          <p:nvPr/>
        </p:nvCxnSpPr>
        <p:spPr>
          <a:xfrm>
            <a:off x="5098079" y="1370188"/>
            <a:ext cx="1648161" cy="1038950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541520" y="2469308"/>
            <a:ext cx="2204720" cy="883492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907280" y="3352800"/>
            <a:ext cx="1838960" cy="2275840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354320" y="4490720"/>
            <a:ext cx="1391920" cy="1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5201920" y="1310019"/>
            <a:ext cx="1544320" cy="4318621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2" descr="Premium Photo | Grammar word on an yellow background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557631-51CE-422C-80F7-8D11E51E6301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2192000" cy="66954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R="0" lvl="0" algn="ctr">
              <a:lnSpc>
                <a:spcPct val="12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effectLst/>
                <a:latin typeface="Bodoni MT Black" panose="02070A03080606020203" pitchFamily="18" charset="0"/>
                <a:ea typeface="Arial" panose="020B0604020202020204" pitchFamily="34" charset="0"/>
              </a:rPr>
              <a:t>PRESENT SIMPLE TENSE (</a:t>
            </a:r>
            <a:r>
              <a:rPr lang="en-US" sz="3200" b="1" dirty="0" err="1">
                <a:solidFill>
                  <a:schemeClr val="tx2">
                    <a:lumMod val="50000"/>
                  </a:schemeClr>
                </a:solidFill>
                <a:effectLst/>
                <a:latin typeface="Bodoni MT Black" panose="02070A03080606020203" pitchFamily="18" charset="0"/>
                <a:ea typeface="Arial" panose="020B0604020202020204" pitchFamily="34" charset="0"/>
              </a:rPr>
              <a:t>cont</a:t>
            </a:r>
            <a:r>
              <a:rPr lang="en-US" sz="3200" b="1" dirty="0">
                <a:solidFill>
                  <a:schemeClr val="tx2">
                    <a:lumMod val="50000"/>
                  </a:schemeClr>
                </a:solidFill>
                <a:effectLst/>
                <a:latin typeface="Bodoni MT Black" panose="02070A03080606020203" pitchFamily="18" charset="0"/>
                <a:ea typeface="Arial" panose="020B0604020202020204" pitchFamily="34" charset="0"/>
              </a:rPr>
              <a:t>)</a:t>
            </a:r>
            <a:endParaRPr lang="en-US" sz="3200" dirty="0">
              <a:solidFill>
                <a:schemeClr val="tx2">
                  <a:lumMod val="50000"/>
                </a:schemeClr>
              </a:solidFill>
              <a:effectLst/>
              <a:latin typeface="Bodoni MT Black" panose="02070A03080606020203" pitchFamily="18" charset="0"/>
              <a:ea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78017" y="1389627"/>
            <a:ext cx="3645960" cy="7694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QUESTIONS </a:t>
            </a:r>
            <a:endParaRPr lang="en-US" sz="4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3830659" y="2146036"/>
            <a:ext cx="2370338" cy="167788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18257" y="4058889"/>
            <a:ext cx="6153563" cy="7694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YES-NO QUESTIONS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200997" y="2159068"/>
            <a:ext cx="2334827" cy="1735869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116482" y="4058889"/>
            <a:ext cx="4757261" cy="7694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WH-QUESTIONS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89D894B-4D5A-43B0-9F15-4ABF06A77107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4820" y="288042"/>
            <a:ext cx="4727697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ea typeface="Yu Gothic" panose="020B0400000000000000" pitchFamily="34" charset="-128"/>
                <a:cs typeface="Times New Roman" panose="02020603050405020304" pitchFamily="18" charset="0"/>
              </a:rPr>
              <a:t>☞ 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Yes-no Questions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1258" y="1305153"/>
            <a:ext cx="2152246" cy="74199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n-US" sz="3200" b="1" dirty="0">
                <a:solidFill>
                  <a:srgbClr val="CC0099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TOBE:  </a:t>
            </a:r>
            <a:endParaRPr lang="en-US" sz="3200" dirty="0">
              <a:solidFill>
                <a:srgbClr val="CC0099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339454" y="1346112"/>
            <a:ext cx="5884443" cy="707887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Am/ Is/ Are 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+ S + O 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4821" y="2170075"/>
            <a:ext cx="2907774" cy="65761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2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"/>
            </a:pPr>
            <a:r>
              <a:rPr lang="en-US" sz="3200" b="1" i="1" u="sng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Short answer</a:t>
            </a:r>
            <a:r>
              <a:rPr lang="en-US" sz="32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rgbClr val="231F2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5018582"/>
            <a:ext cx="9141106" cy="798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7630" marR="0">
              <a:lnSpc>
                <a:spcPct val="12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4000" b="1" u="sng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Ex</a:t>
            </a:r>
            <a:r>
              <a:rPr lang="en-US" sz="40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   Are you a student? 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621022"/>
              </p:ext>
            </p:extLst>
          </p:nvPr>
        </p:nvGraphicFramePr>
        <p:xfrm>
          <a:off x="3339455" y="2950615"/>
          <a:ext cx="5884444" cy="701040"/>
        </p:xfrm>
        <a:graphic>
          <a:graphicData uri="http://schemas.openxmlformats.org/drawingml/2006/table">
            <a:tbl>
              <a:tblPr/>
              <a:tblGrid>
                <a:gridCol w="58844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8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4000" b="1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Yes, S + </a:t>
                      </a:r>
                      <a:r>
                        <a:rPr lang="en-US" sz="40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am/ is / are</a:t>
                      </a:r>
                      <a:r>
                        <a:rPr lang="en-US" sz="4000" b="1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. 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374973"/>
              </p:ext>
            </p:extLst>
          </p:nvPr>
        </p:nvGraphicFramePr>
        <p:xfrm>
          <a:off x="3339456" y="4001838"/>
          <a:ext cx="5884444" cy="701040"/>
        </p:xfrm>
        <a:graphic>
          <a:graphicData uri="http://schemas.openxmlformats.org/drawingml/2006/table">
            <a:tbl>
              <a:tblPr/>
              <a:tblGrid>
                <a:gridCol w="58844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597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4000" b="1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No, S + </a:t>
                      </a:r>
                      <a:r>
                        <a:rPr lang="en-US" sz="4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am/ is /are </a:t>
                      </a:r>
                      <a:r>
                        <a:rPr lang="en-US" sz="4000" b="1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4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NOT</a:t>
                      </a:r>
                      <a:r>
                        <a:rPr lang="en-US" sz="4000" b="1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825556" y="5874926"/>
            <a:ext cx="6094070" cy="798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2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"/>
            </a:pPr>
            <a:r>
              <a:rPr lang="en-US" sz="4000" b="1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Yes, I am. / No, I’m not.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1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048FE8F-4D36-4858-B84D-BE4EEC8D59EB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423604" y="1041975"/>
            <a:ext cx="6880194" cy="646331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36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Do / Does </a:t>
            </a:r>
            <a:r>
              <a:rPr kumimoji="0" lang="en-US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+ S + </a:t>
            </a:r>
            <a:r>
              <a:rPr kumimoji="0" lang="en-US" altLang="en-US" sz="3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</a:t>
            </a:r>
            <a:r>
              <a:rPr kumimoji="0" lang="en-US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+ O?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9468" y="-21552"/>
            <a:ext cx="4543149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36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b) Ordinary Verbs: 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rgbClr val="0000CC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1756" y="1882717"/>
            <a:ext cx="3389079" cy="6576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2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"/>
            </a:pPr>
            <a:r>
              <a:rPr lang="en-US" sz="3200" b="1" i="1" u="sng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Short answer</a:t>
            </a:r>
            <a:r>
              <a:rPr lang="en-US" sz="32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rgbClr val="231F2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42174"/>
              </p:ext>
            </p:extLst>
          </p:nvPr>
        </p:nvGraphicFramePr>
        <p:xfrm>
          <a:off x="3241801" y="2111180"/>
          <a:ext cx="5136149" cy="579120"/>
        </p:xfrm>
        <a:graphic>
          <a:graphicData uri="http://schemas.openxmlformats.org/drawingml/2006/table">
            <a:tbl>
              <a:tblPr/>
              <a:tblGrid>
                <a:gridCol w="5136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89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="1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Yes, S + </a:t>
                      </a:r>
                      <a:r>
                        <a:rPr lang="en-US" sz="3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do/ does</a:t>
                      </a:r>
                      <a:r>
                        <a:rPr lang="en-US" sz="3200" b="1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. 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119305"/>
              </p:ext>
            </p:extLst>
          </p:nvPr>
        </p:nvGraphicFramePr>
        <p:xfrm>
          <a:off x="3241801" y="2907414"/>
          <a:ext cx="5136149" cy="659757"/>
        </p:xfrm>
        <a:graphic>
          <a:graphicData uri="http://schemas.openxmlformats.org/drawingml/2006/table">
            <a:tbl>
              <a:tblPr/>
              <a:tblGrid>
                <a:gridCol w="5136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597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3200" b="1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No, S + </a:t>
                      </a:r>
                      <a:r>
                        <a:rPr lang="en-US" sz="3200" b="1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do/ does </a:t>
                      </a:r>
                      <a:r>
                        <a:rPr lang="en-US" sz="3200" b="1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+ </a:t>
                      </a:r>
                      <a:r>
                        <a:rPr lang="en-US" sz="3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NOT</a:t>
                      </a:r>
                      <a:r>
                        <a:rPr lang="en-US" sz="3200" b="1" dirty="0">
                          <a:solidFill>
                            <a:srgbClr val="231F2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. </a:t>
                      </a:r>
                      <a:endParaRPr lang="en-US" sz="3200" b="1" dirty="0">
                        <a:solidFill>
                          <a:srgbClr val="231F2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845597" y="4080409"/>
            <a:ext cx="10872927" cy="798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6995" marR="0">
              <a:lnSpc>
                <a:spcPct val="12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4000" b="1" u="sng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Ex:</a:t>
            </a:r>
            <a:r>
              <a:rPr lang="en-US" sz="40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Do you like this celebration? </a:t>
            </a:r>
            <a:endParaRPr lang="en-US" sz="4000" b="1" dirty="0">
              <a:solidFill>
                <a:srgbClr val="231F2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06479" y="5311515"/>
            <a:ext cx="6112276" cy="7276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2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"/>
            </a:pPr>
            <a:r>
              <a:rPr lang="en-US" sz="36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Yes, I do. / No, I don’t.  </a:t>
            </a:r>
            <a:endParaRPr lang="en-US" sz="3600" b="1" dirty="0">
              <a:solidFill>
                <a:srgbClr val="231F2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/>
      <p:bldP spid="15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F3E3F3D-91D5-4A82-909C-DA19BFB13244}"/>
              </a:ext>
            </a:extLst>
          </p:cNvPr>
          <p:cNvSpPr txBox="1"/>
          <p:nvPr/>
        </p:nvSpPr>
        <p:spPr>
          <a:xfrm>
            <a:off x="0" y="53935"/>
            <a:ext cx="12091386" cy="675013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10265" y="53935"/>
            <a:ext cx="490158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WH-QUESTIONS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1179" y="726033"/>
            <a:ext cx="1894794" cy="74199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en-US" sz="3200" b="1" dirty="0">
                <a:solidFill>
                  <a:srgbClr val="CC0099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TOBE:  </a:t>
            </a:r>
            <a:endParaRPr lang="en-US" sz="3200" dirty="0">
              <a:solidFill>
                <a:srgbClr val="CC0099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398576" y="1468031"/>
            <a:ext cx="8137344" cy="646331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600" b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Wh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- question word + </a:t>
            </a:r>
            <a:r>
              <a:rPr lang="en-US" sz="36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am/ is/ are 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+ S ?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33925" y="2195649"/>
            <a:ext cx="6094520" cy="728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0170" marR="0">
              <a:lnSpc>
                <a:spcPct val="127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u="sng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Ex</a:t>
            </a:r>
            <a:r>
              <a:rPr lang="en-US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</a:t>
            </a:r>
            <a:r>
              <a:rPr lang="en-US" sz="36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i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Where</a:t>
            </a:r>
            <a:r>
              <a:rPr lang="en-US" sz="360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are you </a:t>
            </a:r>
            <a:r>
              <a:rPr lang="en-US" sz="360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from?</a:t>
            </a:r>
            <a:endParaRPr lang="en-US" sz="3600" dirty="0">
              <a:solidFill>
                <a:srgbClr val="231F2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703313" y="4519359"/>
            <a:ext cx="9360111" cy="646331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3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Wh</a:t>
            </a:r>
            <a:r>
              <a:rPr kumimoji="0" lang="en-US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question word + </a:t>
            </a:r>
            <a:r>
              <a:rPr kumimoji="0" lang="en-US" altLang="en-US" sz="36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do / does </a:t>
            </a:r>
            <a:r>
              <a:rPr kumimoji="0" lang="en-US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+ S + </a:t>
            </a:r>
            <a:r>
              <a:rPr kumimoji="0" lang="en-US" altLang="en-US" sz="36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</a:t>
            </a:r>
            <a:r>
              <a:rPr kumimoji="0" lang="en-US" altLang="en-US" sz="3600" b="1" i="0" u="none" strike="noStrike" cap="none" normalizeH="0" baseline="-3000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inf</a:t>
            </a:r>
            <a:r>
              <a:rPr kumimoji="0" lang="en-US" altLang="en-US" sz="3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+ O?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128576" y="4417701"/>
            <a:ext cx="184731" cy="29238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300" b="0" i="0" u="none" strike="noStrike" cap="none" normalizeH="0" baseline="0" dirty="0">
              <a:ln>
                <a:noFill/>
              </a:ln>
              <a:solidFill>
                <a:srgbClr val="231F2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33820" y="2980092"/>
            <a:ext cx="36376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3600" b="1" i="0" u="none" strike="noStrike" cap="none" normalizeH="0" baseline="0" dirty="0">
                <a:ln>
                  <a:noFill/>
                </a:ln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Who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1" u="sng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is he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?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6323" y="3711425"/>
            <a:ext cx="4543149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3600" b="1" i="0" u="none" strike="noStrike" cap="none" normalizeH="0" baseline="0" dirty="0">
                <a:ln>
                  <a:noFill/>
                </a:ln>
                <a:solidFill>
                  <a:srgbClr val="CC0099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b) Ordinary Verbs: 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rgbClr val="CC0099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98576" y="5342773"/>
            <a:ext cx="8179659" cy="728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75920" marR="0" indent="-285750">
              <a:lnSpc>
                <a:spcPct val="127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u="sng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Ex</a:t>
            </a:r>
            <a:r>
              <a:rPr lang="en-US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 </a:t>
            </a:r>
            <a:r>
              <a:rPr lang="en-US" sz="36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Where </a:t>
            </a:r>
            <a:r>
              <a:rPr lang="en-US" sz="3600" i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do</a:t>
            </a:r>
            <a:r>
              <a:rPr lang="en-US" sz="36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you </a:t>
            </a:r>
            <a:r>
              <a:rPr lang="en-US" sz="3600" i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come</a:t>
            </a:r>
            <a:r>
              <a:rPr lang="en-US" sz="36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from?</a:t>
            </a:r>
            <a:endParaRPr lang="en-US" sz="3600" dirty="0">
              <a:solidFill>
                <a:srgbClr val="231F2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43074" y="6031420"/>
            <a:ext cx="6094520" cy="728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61670" marR="0" indent="-285750">
              <a:lnSpc>
                <a:spcPct val="12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6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What </a:t>
            </a:r>
            <a:r>
              <a:rPr lang="en-US" sz="36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does</a:t>
            </a:r>
            <a:r>
              <a:rPr lang="en-US" sz="36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she </a:t>
            </a:r>
            <a:r>
              <a:rPr lang="en-US" sz="36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do</a:t>
            </a:r>
            <a:r>
              <a:rPr lang="en-US" sz="36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? </a:t>
            </a:r>
            <a:endParaRPr lang="en-US" sz="3600" dirty="0">
              <a:solidFill>
                <a:srgbClr val="231F2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9" grpId="0"/>
      <p:bldP spid="11" grpId="0" animBg="1"/>
      <p:bldP spid="14" grpId="0"/>
      <p:bldP spid="15" grpId="0" animBg="1"/>
      <p:bldP spid="17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/>
          <p:cNvSpPr/>
          <p:nvPr/>
        </p:nvSpPr>
        <p:spPr>
          <a:xfrm>
            <a:off x="1123350" y="775076"/>
            <a:ext cx="10116197" cy="5708342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Rules लोगो | ज्वलंत पाठ से मुक्त नाम डिजाइन उपकरण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73" t="22337" r="18175" b="32136"/>
          <a:stretch>
            <a:fillRect/>
          </a:stretch>
        </p:blipFill>
        <p:spPr bwMode="auto">
          <a:xfrm rot="20366419">
            <a:off x="145970" y="251999"/>
            <a:ext cx="2839329" cy="134627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286849" y="1428308"/>
            <a:ext cx="233702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 We use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76689" y="2593312"/>
            <a:ext cx="124299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en-US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97008" y="3799072"/>
            <a:ext cx="987295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3) We put question words (</a:t>
            </a:r>
            <a:r>
              <a:rPr lang="en-US" sz="32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en-US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en-US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lang="en-US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en-US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etc.) at the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07168" y="4984494"/>
            <a:ext cx="371187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4) We use forms of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70311" y="1451435"/>
            <a:ext cx="24262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sz="320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3200" b="1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does </a:t>
            </a:r>
            <a:endParaRPr lang="en-US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5218933" y="1447318"/>
            <a:ext cx="233702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 dirty="0">
                <a:solidFill>
                  <a:srgbClr val="242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i</a:t>
            </a:r>
            <a:r>
              <a:rPr lang="en-US" sz="3200" b="1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sz="320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3200" b="1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endParaRPr lang="en-US" sz="3200" dirty="0"/>
          </a:p>
        </p:txBody>
      </p:sp>
      <p:sp>
        <p:nvSpPr>
          <p:cNvPr id="26" name="TextBox 25"/>
          <p:cNvSpPr txBox="1"/>
          <p:nvPr/>
        </p:nvSpPr>
        <p:spPr>
          <a:xfrm>
            <a:off x="1702457" y="1961275"/>
            <a:ext cx="1005740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present simple questions with regular verbs.</a:t>
            </a:r>
            <a:endParaRPr lang="en-US" sz="3200" dirty="0"/>
          </a:p>
        </p:txBody>
      </p:sp>
      <p:sp>
        <p:nvSpPr>
          <p:cNvPr id="28" name="TextBox 27"/>
          <p:cNvSpPr txBox="1"/>
          <p:nvPr/>
        </p:nvSpPr>
        <p:spPr>
          <a:xfrm>
            <a:off x="7274560" y="1441275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when we make</a:t>
            </a:r>
            <a:endParaRPr lang="en-US" sz="3200" dirty="0"/>
          </a:p>
        </p:txBody>
      </p:sp>
      <p:sp>
        <p:nvSpPr>
          <p:cNvPr id="30" name="TextBox 29"/>
          <p:cNvSpPr txBox="1"/>
          <p:nvPr/>
        </p:nvSpPr>
        <p:spPr>
          <a:xfrm>
            <a:off x="2416260" y="2606337"/>
            <a:ext cx="119782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add / </a:t>
            </a:r>
            <a:endParaRPr lang="en-US" sz="3200" dirty="0"/>
          </a:p>
        </p:txBody>
      </p:sp>
      <p:sp>
        <p:nvSpPr>
          <p:cNvPr id="32" name="TextBox 31"/>
          <p:cNvSpPr txBox="1"/>
          <p:nvPr/>
        </p:nvSpPr>
        <p:spPr>
          <a:xfrm>
            <a:off x="3439902" y="2614140"/>
            <a:ext cx="202617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don’t add </a:t>
            </a:r>
            <a:endParaRPr lang="en-US" sz="3200" dirty="0"/>
          </a:p>
        </p:txBody>
      </p:sp>
      <p:sp>
        <p:nvSpPr>
          <p:cNvPr id="34" name="TextBox 33"/>
          <p:cNvSpPr txBox="1"/>
          <p:nvPr/>
        </p:nvSpPr>
        <p:spPr>
          <a:xfrm>
            <a:off x="5279893" y="2612438"/>
            <a:ext cx="671068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-s </a:t>
            </a:r>
            <a:r>
              <a:rPr lang="en-US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 the </a:t>
            </a:r>
            <a:r>
              <a:rPr lang="en-US" sz="32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en-US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she </a:t>
            </a:r>
            <a:r>
              <a:rPr lang="en-US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200" b="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forms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endParaRPr lang="en-US" sz="3200" dirty="0"/>
          </a:p>
        </p:txBody>
      </p:sp>
      <p:sp>
        <p:nvSpPr>
          <p:cNvPr id="36" name="TextBox 35"/>
          <p:cNvSpPr txBox="1"/>
          <p:nvPr/>
        </p:nvSpPr>
        <p:spPr>
          <a:xfrm>
            <a:off x="1702457" y="3144228"/>
            <a:ext cx="671068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regular verbs in questions.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/>
          </a:p>
        </p:txBody>
      </p:sp>
      <p:sp>
        <p:nvSpPr>
          <p:cNvPr id="38" name="TextBox 37"/>
          <p:cNvSpPr txBox="1"/>
          <p:nvPr/>
        </p:nvSpPr>
        <p:spPr>
          <a:xfrm>
            <a:off x="2303781" y="4300901"/>
            <a:ext cx="21714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beginning</a:t>
            </a:r>
            <a:endParaRPr lang="en-US" sz="3200" dirty="0"/>
          </a:p>
        </p:txBody>
      </p:sp>
      <p:sp>
        <p:nvSpPr>
          <p:cNvPr id="40" name="TextBox 39"/>
          <p:cNvSpPr txBox="1"/>
          <p:nvPr/>
        </p:nvSpPr>
        <p:spPr>
          <a:xfrm>
            <a:off x="5098437" y="4307367"/>
            <a:ext cx="310068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 the question.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/>
          </a:p>
        </p:txBody>
      </p:sp>
      <p:sp>
        <p:nvSpPr>
          <p:cNvPr id="42" name="TextBox 41"/>
          <p:cNvSpPr txBox="1"/>
          <p:nvPr/>
        </p:nvSpPr>
        <p:spPr>
          <a:xfrm>
            <a:off x="4123352" y="4298544"/>
            <a:ext cx="21714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32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end </a:t>
            </a:r>
            <a:endParaRPr lang="en-US" sz="3200" dirty="0"/>
          </a:p>
        </p:txBody>
      </p:sp>
      <p:sp>
        <p:nvSpPr>
          <p:cNvPr id="44" name="TextBox 43"/>
          <p:cNvSpPr txBox="1"/>
          <p:nvPr/>
        </p:nvSpPr>
        <p:spPr>
          <a:xfrm>
            <a:off x="4593115" y="5000346"/>
            <a:ext cx="108592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lang="en-US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endParaRPr lang="en-US" sz="3200" dirty="0"/>
          </a:p>
        </p:txBody>
      </p:sp>
      <p:sp>
        <p:nvSpPr>
          <p:cNvPr id="46" name="TextBox 45"/>
          <p:cNvSpPr txBox="1"/>
          <p:nvPr/>
        </p:nvSpPr>
        <p:spPr>
          <a:xfrm>
            <a:off x="5297812" y="5015394"/>
            <a:ext cx="96440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endParaRPr lang="en-US" sz="3200" dirty="0"/>
          </a:p>
        </p:txBody>
      </p:sp>
      <p:sp>
        <p:nvSpPr>
          <p:cNvPr id="48" name="TextBox 47"/>
          <p:cNvSpPr txBox="1"/>
          <p:nvPr/>
        </p:nvSpPr>
        <p:spPr>
          <a:xfrm>
            <a:off x="5852634" y="5046512"/>
            <a:ext cx="54960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short answers with regular</a:t>
            </a:r>
            <a:endParaRPr lang="en-US" sz="3200" dirty="0"/>
          </a:p>
        </p:txBody>
      </p:sp>
      <p:sp>
        <p:nvSpPr>
          <p:cNvPr id="50" name="TextBox 49"/>
          <p:cNvSpPr txBox="1"/>
          <p:nvPr/>
        </p:nvSpPr>
        <p:spPr>
          <a:xfrm>
            <a:off x="1787965" y="5498149"/>
            <a:ext cx="152438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verbs.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2.22222E-6 L -0.17408 0.00833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11" y="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-2.59259E-6 L -0.08307 -0.0032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54" y="-162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894 -1.11111E-6 L -0.06106 -1.11111E-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85185E-6 L -0.07955 0.00209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84" y="9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9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2.59259E-6 L -0.06237 -0.00208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25" y="-116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2.22222E-6 L -0.04792 -0.0081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96" y="-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2" grpId="0"/>
      <p:bldP spid="28" grpId="0"/>
      <p:bldP spid="30" grpId="0"/>
      <p:bldP spid="32" grpId="0"/>
      <p:bldP spid="32" grpId="1"/>
      <p:bldP spid="34" grpId="0"/>
      <p:bldP spid="38" grpId="0"/>
      <p:bldP spid="40" grpId="0"/>
      <p:bldP spid="42" grpId="0"/>
      <p:bldP spid="44" grpId="0"/>
      <p:bldP spid="46" grpId="0"/>
      <p:bldP spid="46" grpId="1"/>
      <p:bldP spid="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/>
          <p:nvPr/>
        </p:nvSpPr>
        <p:spPr>
          <a:xfrm>
            <a:off x="717631" y="1102473"/>
            <a:ext cx="798654" cy="584775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916819" y="1933278"/>
            <a:ext cx="706055" cy="646332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821803" y="2839879"/>
            <a:ext cx="1342663" cy="733436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4758609" y="3911577"/>
            <a:ext cx="1304081" cy="724613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3102015" y="4972033"/>
            <a:ext cx="1226917" cy="727035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52400" y="4972033"/>
            <a:ext cx="118668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0" dirty="0">
                <a:solidFill>
                  <a:srgbClr val="242021"/>
                </a:solidFill>
                <a:effectLst/>
                <a:latin typeface="Arial Rounded MT Bold" panose="020F0704030504030204" pitchFamily="34" charset="0"/>
                <a:cs typeface="Times New Roman" panose="02020603050405020304" pitchFamily="18" charset="0"/>
              </a:rPr>
              <a:t>5 ) </a:t>
            </a:r>
            <a:r>
              <a:rPr lang="en-US" sz="3600" b="0" i="0" dirty="0">
                <a:solidFill>
                  <a:srgbClr val="242021"/>
                </a:solidFill>
                <a:effectLst/>
                <a:latin typeface="Arial Rounded MT Bold" panose="020F0704030504030204" pitchFamily="34" charset="0"/>
                <a:cs typeface="Times New Roman" panose="02020603050405020304" pitchFamily="18" charset="0"/>
              </a:rPr>
              <a:t>Where </a:t>
            </a:r>
            <a:r>
              <a:rPr lang="en-US" sz="3600" b="1" i="0" dirty="0">
                <a:solidFill>
                  <a:srgbClr val="242021"/>
                </a:solidFill>
                <a:effectLst/>
                <a:latin typeface="Arial Rounded MT Bold" panose="020F0704030504030204" pitchFamily="34" charset="0"/>
                <a:cs typeface="Times New Roman" panose="02020603050405020304" pitchFamily="18" charset="0"/>
              </a:rPr>
              <a:t>is </a:t>
            </a:r>
            <a:r>
              <a:rPr lang="en-US" sz="3600" b="0" i="0" dirty="0">
                <a:solidFill>
                  <a:srgbClr val="242021"/>
                </a:solidFill>
                <a:effectLst/>
                <a:latin typeface="Arial Rounded MT Bold" panose="020F0704030504030204" pitchFamily="34" charset="0"/>
                <a:cs typeface="Times New Roman" panose="02020603050405020304" pitchFamily="18" charset="0"/>
              </a:rPr>
              <a:t>/ </a:t>
            </a:r>
            <a:r>
              <a:rPr lang="en-US" sz="3600" b="1" i="0" dirty="0">
                <a:solidFill>
                  <a:srgbClr val="242021"/>
                </a:solidFill>
                <a:effectLst/>
                <a:latin typeface="Arial Rounded MT Bold" panose="020F0704030504030204" pitchFamily="34" charset="0"/>
                <a:cs typeface="Times New Roman" panose="02020603050405020304" pitchFamily="18" charset="0"/>
              </a:rPr>
              <a:t>does </a:t>
            </a:r>
            <a:r>
              <a:rPr lang="en-US" sz="3600" b="0" i="0" dirty="0">
                <a:solidFill>
                  <a:srgbClr val="242021"/>
                </a:solidFill>
                <a:effectLst/>
                <a:latin typeface="Arial Rounded MT Bold" panose="020F0704030504030204" pitchFamily="34" charset="0"/>
                <a:cs typeface="Times New Roman" panose="02020603050405020304" pitchFamily="18" charset="0"/>
              </a:rPr>
              <a:t>your family go in the holidays?</a:t>
            </a:r>
            <a:r>
              <a:rPr lang="en-US" sz="3600" dirty="0">
                <a:latin typeface="Arial Rounded MT Bold" panose="020F0704030504030204" pitchFamily="34" charset="0"/>
                <a:cs typeface="Times New Roman" panose="02020603050405020304" pitchFamily="18" charset="0"/>
              </a:rPr>
              <a:t> </a:t>
            </a:r>
            <a:endParaRPr lang="en-US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2926983"/>
            <a:ext cx="115112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0" dirty="0">
                <a:solidFill>
                  <a:srgbClr val="242021"/>
                </a:solidFill>
                <a:effectLst/>
                <a:latin typeface="Arial Rounded MT Bold" panose="020F0704030504030204" pitchFamily="34" charset="0"/>
                <a:cs typeface="Times New Roman" panose="02020603050405020304" pitchFamily="18" charset="0"/>
              </a:rPr>
              <a:t>3 ) Does </a:t>
            </a:r>
            <a:r>
              <a:rPr lang="en-US" sz="3600" b="0" i="0" dirty="0">
                <a:solidFill>
                  <a:srgbClr val="242021"/>
                </a:solidFill>
                <a:effectLst/>
                <a:latin typeface="Arial Rounded MT Bold" panose="020F0704030504030204" pitchFamily="34" charset="0"/>
                <a:cs typeface="Times New Roman" panose="02020603050405020304" pitchFamily="18" charset="0"/>
              </a:rPr>
              <a:t>/ </a:t>
            </a:r>
            <a:r>
              <a:rPr lang="en-US" sz="3600" b="1" i="0" dirty="0">
                <a:solidFill>
                  <a:srgbClr val="242021"/>
                </a:solidFill>
                <a:effectLst/>
                <a:latin typeface="Arial Rounded MT Bold" panose="020F0704030504030204" pitchFamily="34" charset="0"/>
                <a:cs typeface="Times New Roman" panose="02020603050405020304" pitchFamily="18" charset="0"/>
              </a:rPr>
              <a:t>Do </a:t>
            </a:r>
            <a:r>
              <a:rPr lang="en-US" sz="3600" b="0" i="0" dirty="0">
                <a:solidFill>
                  <a:srgbClr val="242021"/>
                </a:solidFill>
                <a:effectLst/>
                <a:latin typeface="Arial Rounded MT Bold" panose="020F0704030504030204" pitchFamily="34" charset="0"/>
                <a:cs typeface="Times New Roman" panose="02020603050405020304" pitchFamily="18" charset="0"/>
              </a:rPr>
              <a:t>your dad watch TV in the evening?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152400" y="1983950"/>
            <a:ext cx="113080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0" dirty="0">
                <a:solidFill>
                  <a:srgbClr val="242021"/>
                </a:solidFill>
                <a:effectLst/>
                <a:latin typeface="Arial Rounded MT Bold" panose="020F0704030504030204" pitchFamily="34" charset="0"/>
                <a:cs typeface="Times New Roman" panose="02020603050405020304" pitchFamily="18" charset="0"/>
              </a:rPr>
              <a:t>2) </a:t>
            </a:r>
            <a:r>
              <a:rPr lang="en-US" sz="3600" b="0" i="0" dirty="0">
                <a:solidFill>
                  <a:srgbClr val="242021"/>
                </a:solidFill>
                <a:effectLst/>
                <a:latin typeface="Arial Rounded MT Bold" panose="020F0704030504030204" pitchFamily="34" charset="0"/>
                <a:cs typeface="Times New Roman" panose="02020603050405020304" pitchFamily="18" charset="0"/>
              </a:rPr>
              <a:t>Who </a:t>
            </a:r>
            <a:r>
              <a:rPr lang="en-US" sz="3600" b="1" i="0" dirty="0">
                <a:solidFill>
                  <a:srgbClr val="242021"/>
                </a:solidFill>
                <a:effectLst/>
                <a:latin typeface="Arial Rounded MT Bold" panose="020F0704030504030204" pitchFamily="34" charset="0"/>
                <a:cs typeface="Times New Roman" panose="02020603050405020304" pitchFamily="18" charset="0"/>
              </a:rPr>
              <a:t>are </a:t>
            </a:r>
            <a:r>
              <a:rPr lang="en-US" sz="3600" b="0" i="0" dirty="0">
                <a:solidFill>
                  <a:srgbClr val="242021"/>
                </a:solidFill>
                <a:effectLst/>
                <a:latin typeface="Arial Rounded MT Bold" panose="020F0704030504030204" pitchFamily="34" charset="0"/>
                <a:cs typeface="Times New Roman" panose="02020603050405020304" pitchFamily="18" charset="0"/>
              </a:rPr>
              <a:t>/ </a:t>
            </a:r>
            <a:r>
              <a:rPr lang="en-US" sz="3600" b="1" i="0" dirty="0">
                <a:solidFill>
                  <a:srgbClr val="242021"/>
                </a:solidFill>
                <a:effectLst/>
                <a:latin typeface="Arial Rounded MT Bold" panose="020F0704030504030204" pitchFamily="34" charset="0"/>
                <a:cs typeface="Times New Roman" panose="02020603050405020304" pitchFamily="18" charset="0"/>
              </a:rPr>
              <a:t>do </a:t>
            </a:r>
            <a:r>
              <a:rPr lang="en-US" sz="3600" b="0" i="0" dirty="0">
                <a:solidFill>
                  <a:srgbClr val="242021"/>
                </a:solidFill>
                <a:effectLst/>
                <a:latin typeface="Arial Rounded MT Bold" panose="020F0704030504030204" pitchFamily="34" charset="0"/>
                <a:cs typeface="Times New Roman" panose="02020603050405020304" pitchFamily="18" charset="0"/>
              </a:rPr>
              <a:t>you see at the weekend?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1040917"/>
            <a:ext cx="110032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0" dirty="0">
                <a:solidFill>
                  <a:srgbClr val="242021"/>
                </a:solidFill>
                <a:effectLst/>
                <a:latin typeface="Arial Rounded MT Bold" panose="020F0704030504030204" pitchFamily="34" charset="0"/>
                <a:cs typeface="Times New Roman" panose="02020603050405020304" pitchFamily="18" charset="0"/>
              </a:rPr>
              <a:t>1) Do </a:t>
            </a:r>
            <a:r>
              <a:rPr lang="en-US" sz="3600" b="0" i="0" dirty="0">
                <a:solidFill>
                  <a:srgbClr val="242021"/>
                </a:solidFill>
                <a:effectLst/>
                <a:latin typeface="Arial Rounded MT Bold" panose="020F0704030504030204" pitchFamily="34" charset="0"/>
                <a:cs typeface="Times New Roman" panose="02020603050405020304" pitchFamily="18" charset="0"/>
              </a:rPr>
              <a:t>/ </a:t>
            </a:r>
            <a:r>
              <a:rPr lang="en-US" sz="3600" b="1" i="0" dirty="0">
                <a:solidFill>
                  <a:srgbClr val="242021"/>
                </a:solidFill>
                <a:effectLst/>
                <a:latin typeface="Arial Rounded MT Bold" panose="020F0704030504030204" pitchFamily="34" charset="0"/>
                <a:cs typeface="Times New Roman" panose="02020603050405020304" pitchFamily="18" charset="0"/>
              </a:rPr>
              <a:t>Does </a:t>
            </a:r>
            <a:r>
              <a:rPr lang="en-US" sz="3600" b="0" i="0" dirty="0">
                <a:solidFill>
                  <a:srgbClr val="242021"/>
                </a:solidFill>
                <a:effectLst/>
                <a:latin typeface="Arial Rounded MT Bold" panose="020F0704030504030204" pitchFamily="34" charset="0"/>
                <a:cs typeface="Times New Roman" panose="02020603050405020304" pitchFamily="18" charset="0"/>
              </a:rPr>
              <a:t>you get up at 6 a.m.?</a:t>
            </a:r>
            <a:endParaRPr lang="en-US" sz="3600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2400" y="3950719"/>
            <a:ext cx="1207728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0" dirty="0">
                <a:solidFill>
                  <a:srgbClr val="242021"/>
                </a:solidFill>
                <a:effectLst/>
                <a:latin typeface="Arial Rounded MT Bold" panose="020F0704030504030204" pitchFamily="34" charset="0"/>
                <a:cs typeface="Times New Roman" panose="02020603050405020304" pitchFamily="18" charset="0"/>
              </a:rPr>
              <a:t>4 ) </a:t>
            </a:r>
            <a:r>
              <a:rPr lang="en-US" sz="3600" b="0" i="0" dirty="0">
                <a:solidFill>
                  <a:srgbClr val="242021"/>
                </a:solidFill>
                <a:effectLst/>
                <a:latin typeface="Arial Rounded MT Bold" panose="020F0704030504030204" pitchFamily="34" charset="0"/>
                <a:cs typeface="Times New Roman" panose="02020603050405020304" pitchFamily="18" charset="0"/>
              </a:rPr>
              <a:t>What do you </a:t>
            </a:r>
            <a:r>
              <a:rPr lang="en-US" sz="3600" b="1" i="0" dirty="0">
                <a:solidFill>
                  <a:srgbClr val="242021"/>
                </a:solidFill>
                <a:effectLst/>
                <a:latin typeface="Arial Rounded MT Bold" panose="020F0704030504030204" pitchFamily="34" charset="0"/>
                <a:cs typeface="Times New Roman" panose="02020603050405020304" pitchFamily="18" charset="0"/>
              </a:rPr>
              <a:t>has </a:t>
            </a:r>
            <a:r>
              <a:rPr lang="en-US" sz="3600" b="0" i="0" dirty="0">
                <a:solidFill>
                  <a:srgbClr val="242021"/>
                </a:solidFill>
                <a:effectLst/>
                <a:latin typeface="Arial Rounded MT Bold" panose="020F0704030504030204" pitchFamily="34" charset="0"/>
                <a:cs typeface="Times New Roman" panose="02020603050405020304" pitchFamily="18" charset="0"/>
              </a:rPr>
              <a:t>/ </a:t>
            </a:r>
            <a:r>
              <a:rPr lang="en-US" sz="3600" b="1" i="0" dirty="0">
                <a:solidFill>
                  <a:srgbClr val="242021"/>
                </a:solidFill>
                <a:effectLst/>
                <a:latin typeface="Arial Rounded MT Bold" panose="020F0704030504030204" pitchFamily="34" charset="0"/>
                <a:cs typeface="Times New Roman" panose="02020603050405020304" pitchFamily="18" charset="0"/>
              </a:rPr>
              <a:t>have </a:t>
            </a:r>
            <a:r>
              <a:rPr lang="en-US" sz="3600" b="0" i="0" dirty="0">
                <a:solidFill>
                  <a:srgbClr val="242021"/>
                </a:solidFill>
                <a:effectLst/>
                <a:latin typeface="Arial Rounded MT Bold" panose="020F0704030504030204" pitchFamily="34" charset="0"/>
                <a:cs typeface="Times New Roman" panose="02020603050405020304" pitchFamily="18" charset="0"/>
              </a:rPr>
              <a:t>for breakfast on weekdays?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456"/>
            <a:ext cx="12192000" cy="584775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Castellar" panose="020A0402060406010301" pitchFamily="18" charset="0"/>
                <a:ea typeface="MS Mincho" panose="02020609040205080304" pitchFamily="49" charset="-128"/>
              </a:rPr>
              <a:t>Choose the correct words </a:t>
            </a:r>
            <a:endParaRPr lang="en-US" sz="3200" dirty="0">
              <a:solidFill>
                <a:schemeClr val="accent4">
                  <a:lumMod val="60000"/>
                  <a:lumOff val="40000"/>
                </a:schemeClr>
              </a:solidFill>
              <a:latin typeface="Castellar" panose="020A0402060406010301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12191999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effectLst/>
                <a:latin typeface="VNI-Lithos" pitchFamily="2" charset="0"/>
                <a:ea typeface="MS Mincho" panose="02020609040205080304" pitchFamily="49" charset="-128"/>
                <a:cs typeface="Mongolian Baiti" panose="03000500000000000000" pitchFamily="66" charset="0"/>
              </a:rPr>
              <a:t>Complete the Key Phrases</a:t>
            </a:r>
            <a:endParaRPr lang="en-US" sz="3600" dirty="0">
              <a:solidFill>
                <a:srgbClr val="002060"/>
              </a:solidFill>
              <a:latin typeface="VNI-Lithos" pitchFamily="2" charset="0"/>
              <a:cs typeface="Mongolian Baiti" panose="03000500000000000000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3534" y="1491089"/>
            <a:ext cx="11744929" cy="4598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 ______ the holidays / the summer / the evening / …</a:t>
            </a:r>
            <a:br>
              <a:rPr lang="en-US" sz="40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2) ________ 6 a.m. / 2.30 p.m. / …</a:t>
            </a:r>
            <a:br>
              <a:rPr lang="en-US" sz="40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3) ________ weekdays / Monday / Tuesday …</a:t>
            </a:r>
            <a:br>
              <a:rPr lang="en-US" sz="40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4) ________ the weekend</a:t>
            </a:r>
            <a:r>
              <a:rPr lang="en-US" sz="40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New Year …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468" y="783203"/>
            <a:ext cx="609407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i="1" dirty="0">
                <a:solidFill>
                  <a:srgbClr val="0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Time expressions</a:t>
            </a:r>
            <a:endParaRPr lang="en-US" sz="4000" i="1" dirty="0">
              <a:solidFill>
                <a:srgbClr val="0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76110" y="1627961"/>
            <a:ext cx="10041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IN 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76110" y="3555189"/>
            <a:ext cx="10041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ON 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76110" y="2591575"/>
            <a:ext cx="10041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AT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76110" y="4468383"/>
            <a:ext cx="100410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AT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673</Words>
  <Application>Microsoft Office PowerPoint</Application>
  <PresentationFormat>Widescreen</PresentationFormat>
  <Paragraphs>111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30" baseType="lpstr">
      <vt:lpstr>Aharoni</vt:lpstr>
      <vt:lpstr>Arial</vt:lpstr>
      <vt:lpstr>Arial Rounded MT Bold</vt:lpstr>
      <vt:lpstr>Bodoni MT Black</vt:lpstr>
      <vt:lpstr>Britannic Bold</vt:lpstr>
      <vt:lpstr>Calibri</vt:lpstr>
      <vt:lpstr>Calibri Light</vt:lpstr>
      <vt:lpstr>Castellar</vt:lpstr>
      <vt:lpstr>Courier New</vt:lpstr>
      <vt:lpstr>Forte</vt:lpstr>
      <vt:lpstr>Ravie</vt:lpstr>
      <vt:lpstr>Stencil</vt:lpstr>
      <vt:lpstr>Times New Roman</vt:lpstr>
      <vt:lpstr>VNI-Lithos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Diep Huynh</dc:creator>
  <cp:lastModifiedBy>Pham Thuy</cp:lastModifiedBy>
  <cp:revision>48</cp:revision>
  <dcterms:created xsi:type="dcterms:W3CDTF">2021-05-15T05:27:00Z</dcterms:created>
  <dcterms:modified xsi:type="dcterms:W3CDTF">2021-10-18T15:28:07Z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1033-11.2.0.10223</vt:lpwstr>
  </property>
</Properties>
</file>